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5" r:id="rId3"/>
    <p:sldId id="271" r:id="rId4"/>
    <p:sldId id="288" r:id="rId5"/>
    <p:sldId id="278" r:id="rId6"/>
    <p:sldId id="257" r:id="rId7"/>
    <p:sldId id="258" r:id="rId8"/>
    <p:sldId id="259" r:id="rId9"/>
    <p:sldId id="263" r:id="rId10"/>
    <p:sldId id="280" r:id="rId11"/>
    <p:sldId id="277" r:id="rId12"/>
    <p:sldId id="276" r:id="rId13"/>
    <p:sldId id="279" r:id="rId14"/>
    <p:sldId id="264" r:id="rId15"/>
    <p:sldId id="267" r:id="rId16"/>
    <p:sldId id="269" r:id="rId17"/>
    <p:sldId id="287" r:id="rId18"/>
    <p:sldId id="270" r:id="rId19"/>
    <p:sldId id="284" r:id="rId20"/>
    <p:sldId id="285" r:id="rId21"/>
    <p:sldId id="286" r:id="rId22"/>
    <p:sldId id="261" r:id="rId23"/>
    <p:sldId id="273" r:id="rId24"/>
    <p:sldId id="274" r:id="rId25"/>
    <p:sldId id="275" r:id="rId26"/>
    <p:sldId id="281" r:id="rId27"/>
    <p:sldId id="282" r:id="rId28"/>
    <p:sldId id="283" r:id="rId29"/>
    <p:sldId id="289" r:id="rId30"/>
    <p:sldId id="290" r:id="rId31"/>
    <p:sldId id="272" r:id="rId32"/>
    <p:sldId id="268" r:id="rId3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4"/>
    <p:restoredTop sz="94718"/>
  </p:normalViewPr>
  <p:slideViewPr>
    <p:cSldViewPr snapToGrid="0">
      <p:cViewPr varScale="1">
        <p:scale>
          <a:sx n="89" d="100"/>
          <a:sy n="89" d="100"/>
        </p:scale>
        <p:origin x="17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15C5F-E237-2847-A796-B788252A7499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666F2-8B51-3D46-9E47-3B831EE2FE5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4202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666F2-8B51-3D46-9E47-3B831EE2FE5E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857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6CD3-0B93-A10A-4D91-FBFE23729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3E52-1887-CA10-5F28-1D4023DAC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71088-0534-BFFB-FBF3-41299029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7F30-444B-1E5F-0979-EBC9A1F4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47F05-064E-AC13-F64A-8A5B7A04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43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92BC-712D-671B-C57F-C445F915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01842-9AC1-A4EC-921A-3BA8940EB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B5619-ED94-02D9-F001-C693FF2F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CDB50-75B3-154A-2BA7-2427154C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14B30-4832-EF5E-D883-F9265EED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342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CFB13-14E8-C5A4-3562-0E09432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D737D-E57F-2109-22BF-5A5E041F8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E28BE-8A39-7AE0-5207-2CBD2B18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5BF45-1AAC-1D36-6528-734E3732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2ED2-8F88-6B80-7F19-968990A7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76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5FA2-452A-CDD7-1A2B-FC8FF1F6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B504-6056-25C1-BD34-6250449D6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6E306-CC1F-9A09-DDC0-A891F768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946FF-65B3-7915-32C3-6F554C33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8CEB8-A869-C7E4-511D-BB8A13E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970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C907-5CF2-04E6-A655-D1254BD68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607D3-C966-A787-ACED-C65CEF3EC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E223E-1176-21F4-90C7-462C1A06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597A-B42E-C559-819B-DC8C98A8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43887-2C69-6C85-B6D8-BD5ECD1F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1322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69DA-FD08-BC06-D7E5-9FD96B4E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BA6AB-C4B6-949E-197D-D891269BB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623DC-17A0-941E-B9AF-63357C49C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47B47-255C-97DD-261C-C8BD980A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5B70D-A846-18C1-BFC4-E66232BB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3B87C-7621-E8F1-2DDE-79FB90EF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618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4688-40E6-87BD-6B37-9C4A8F6A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A6887-F5F2-DABC-8FEB-126419D7B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77DF8-C2CE-178D-5E5E-D1B27EB78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1ED8A-57DF-5347-66B5-43BA876CF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846981-94F0-7C27-FAD1-1570F9965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64A4C-C9C3-AB5B-7A16-5F9554BC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4F3C0-B58D-BA39-9E04-0411961E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4A6B5-4D40-12AC-019F-69533799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9209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CFA4-CD6C-BB9E-A1F2-F0222B54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49C82-B653-1B85-553B-17C889A0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55F14-71D9-9874-4083-9253CC8E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42AF5-FCE0-B90F-F956-BC3371D0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307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26D5E-14D9-CCF4-6BA7-AAA48A04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7668F-5B3D-9741-D24C-FDB0E8A1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EE45D-1AFD-8AA9-329A-AEAB7F00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902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7799-B2DB-6278-3EB0-2871473B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8468-A54C-2922-2A4F-FB81B383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6FEAA-60EB-4AA8-8AC2-531DDAD48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6FFB1-C7C2-B6E4-300B-8BC34259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6DA6C-215C-8378-D08C-A90F5411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4C6BF-01A0-AA96-840E-83812367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30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C8FE-92AB-B63C-2A27-9D39B71F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8C9C3-4A86-AD1D-FC29-AEEED8C9B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90D58-A7FD-2661-4E7B-0FA72AAB2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46EE3-02C0-6026-7D9E-10239234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D8B87-22FF-1D82-1413-53F2F56F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3AF12-3E8E-0A80-8E02-EFCF8CC6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833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F974E-5535-76BF-0FAD-BC17B585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76114-7CE4-36DD-A91E-2889F0435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52BA-0A0E-84EC-9A10-17027978C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848C3-8805-B843-942D-662E8E9BE580}" type="datetimeFigureOut">
              <a:rPr lang="en-CH" smtClean="0"/>
              <a:t>08.05.23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B647E-E26D-D405-798D-ECA3F81C3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0051E-CC45-7CC7-8343-5D0492F17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507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meter.com/app/dashboar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E0D97-A937-8A19-AD91-2A633ACB5A7E}"/>
              </a:ext>
            </a:extLst>
          </p:cNvPr>
          <p:cNvSpPr/>
          <p:nvPr/>
        </p:nvSpPr>
        <p:spPr>
          <a:xfrm>
            <a:off x="0" y="2185988"/>
            <a:ext cx="12192000" cy="420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7473"/>
            <a:ext cx="9144000" cy="187199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b="1" dirty="0">
                <a:latin typeface="Book Antiqua" panose="02040602050305030304" pitchFamily="18" charset="0"/>
              </a:rPr>
              <a:t>Adaptive Hybrid Intelligent Systems for the Competitive Advantage of Enterprises</a:t>
            </a:r>
            <a:endParaRPr lang="en-CH" sz="1600" dirty="0"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FAE18-4CB9-FD83-C043-0B26515A932E}"/>
              </a:ext>
            </a:extLst>
          </p:cNvPr>
          <p:cNvSpPr txBox="1"/>
          <p:nvPr/>
        </p:nvSpPr>
        <p:spPr>
          <a:xfrm>
            <a:off x="3048000" y="4457581"/>
            <a:ext cx="6096000" cy="15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800" b="1" dirty="0">
                <a:latin typeface="Suisse Int'l Semi Bold" panose="020B0804000000000000" pitchFamily="34" charset="77"/>
              </a:rPr>
              <a:t>Dietrich Rordorf</a:t>
            </a:r>
          </a:p>
          <a:p>
            <a:pPr algn="ctr">
              <a:lnSpc>
                <a:spcPct val="150000"/>
              </a:lnSpc>
            </a:pPr>
            <a:r>
              <a:rPr lang="en-CH" sz="1800" dirty="0">
                <a:latin typeface="Suisse Int'l" panose="020B0804000000000000" pitchFamily="34" charset="77"/>
              </a:rPr>
              <a:t>Olten, 19 May 2023</a:t>
            </a:r>
          </a:p>
          <a:p>
            <a:pPr algn="ctr">
              <a:lnSpc>
                <a:spcPct val="150000"/>
              </a:lnSpc>
            </a:pPr>
            <a:endParaRPr lang="en-CH" dirty="0">
              <a:latin typeface="Suisse Int'l" panose="020B0804000000000000" pitchFamily="34" charset="77"/>
            </a:endParaRPr>
          </a:p>
          <a:p>
            <a:pPr algn="ctr">
              <a:lnSpc>
                <a:spcPct val="150000"/>
              </a:lnSpc>
            </a:pPr>
            <a:r>
              <a:rPr lang="en-CH" sz="1800" dirty="0">
                <a:latin typeface="Suisse Int'l" panose="020B0804000000000000" pitchFamily="34" charset="77"/>
              </a:rPr>
              <a:t>Emerging Topics in Information Systems, SS 2023</a:t>
            </a:r>
          </a:p>
        </p:txBody>
      </p:sp>
      <p:pic>
        <p:nvPicPr>
          <p:cNvPr id="3076" name="Picture 4" descr="University Positions - FHNW School of Education">
            <a:extLst>
              <a:ext uri="{FF2B5EF4-FFF2-40B4-BE49-F238E27FC236}">
                <a16:creationId xmlns:a16="http://schemas.microsoft.com/office/drawing/2014/main" id="{177400B2-7EC5-5716-DD03-A13DA5B33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92" b="41250"/>
          <a:stretch/>
        </p:blipFill>
        <p:spPr bwMode="auto">
          <a:xfrm>
            <a:off x="257179" y="271706"/>
            <a:ext cx="5838821" cy="66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iss Asian MBA - Home">
            <a:extLst>
              <a:ext uri="{FF2B5EF4-FFF2-40B4-BE49-F238E27FC236}">
                <a16:creationId xmlns:a16="http://schemas.microsoft.com/office/drawing/2014/main" id="{907C0828-9FBA-59CA-9698-B053BABF9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592" y="65615"/>
            <a:ext cx="1703037" cy="89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9C5E5A-3F8D-A474-2FCF-A2844B0F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237" y="215951"/>
            <a:ext cx="1358990" cy="45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3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From AI to Hybrid Intelligence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702A5-BF59-D817-DED0-F90B364F2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" r="9541"/>
          <a:stretch/>
        </p:blipFill>
        <p:spPr>
          <a:xfrm>
            <a:off x="514227" y="1642004"/>
            <a:ext cx="11301536" cy="39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7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B95CA-C30B-154E-41B5-8A1CF169A636}"/>
              </a:ext>
            </a:extLst>
          </p:cNvPr>
          <p:cNvSpPr/>
          <p:nvPr/>
        </p:nvSpPr>
        <p:spPr>
          <a:xfrm>
            <a:off x="0" y="0"/>
            <a:ext cx="12192000" cy="638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624"/>
            <a:ext cx="9144000" cy="85725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dirty="0">
                <a:latin typeface="Book Antiqua" panose="02040602050305030304" pitchFamily="18" charset="0"/>
              </a:rPr>
              <a:t>Adaptive Hybrid AI</a:t>
            </a:r>
            <a:endParaRPr lang="en-CH" sz="1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26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Human-aware AI systems should </a:t>
            </a:r>
            <a:r>
              <a:rPr lang="en-GB" sz="2000" b="1" u="sng" dirty="0">
                <a:latin typeface="Suisse Int'l Semi Bold" panose="020B0804000000000000" pitchFamily="34" charset="77"/>
              </a:rPr>
              <a:t>adapt</a:t>
            </a:r>
            <a:r>
              <a:rPr lang="en-GB" sz="2000" dirty="0">
                <a:latin typeface="Suisse Int'l" panose="020B0804000000000000" pitchFamily="34" charset="77"/>
              </a:rPr>
              <a:t> to (based on non-exhaustive literature review):</a:t>
            </a:r>
            <a:br>
              <a:rPr lang="en-GB" sz="2000" dirty="0">
                <a:latin typeface="Suisse Int'l" panose="020B0804000000000000" pitchFamily="34" charset="77"/>
              </a:rPr>
            </a:br>
            <a:endParaRPr lang="en-GB" sz="2000" dirty="0">
              <a:latin typeface="Suisse Int'l" panose="020B0804000000000000" pitchFamily="34" charset="77"/>
            </a:endParaRP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Different user’s needs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Various user tasks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Joint task completion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Interactions with agents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Changing environment</a:t>
            </a:r>
          </a:p>
          <a:p>
            <a:pPr>
              <a:lnSpc>
                <a:spcPct val="117000"/>
              </a:lnSpc>
            </a:pPr>
            <a:endParaRPr lang="en-GB" sz="20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9702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1) Different User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Recommender systems, think of Netflix recommendations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Netflix should learn </a:t>
            </a:r>
            <a:r>
              <a:rPr lang="en-GB" sz="2400" b="1" dirty="0">
                <a:latin typeface="Suisse Int'l Semi Bold Italic" panose="020B0804000000000000" pitchFamily="34" charset="77"/>
              </a:rPr>
              <a:t>my</a:t>
            </a:r>
            <a:r>
              <a:rPr lang="en-GB" sz="2400" dirty="0">
                <a:latin typeface="Suisse Int'l" panose="020B0804000000000000" pitchFamily="34" charset="77"/>
              </a:rPr>
              <a:t> preferences</a:t>
            </a:r>
          </a:p>
          <a:p>
            <a:pPr>
              <a:lnSpc>
                <a:spcPct val="117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Cold-start problem</a:t>
            </a:r>
            <a:r>
              <a:rPr lang="en-GB" sz="2400" dirty="0">
                <a:latin typeface="Suisse Int'l" panose="020B0804000000000000" pitchFamily="34" charset="77"/>
              </a:rPr>
              <a:t>: no data about new user</a:t>
            </a:r>
          </a:p>
          <a:p>
            <a:pPr>
              <a:lnSpc>
                <a:spcPct val="117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Data sparsity problem</a:t>
            </a:r>
            <a:r>
              <a:rPr lang="en-GB" sz="2400" dirty="0">
                <a:latin typeface="Suisse Int'l" panose="020B0804000000000000" pitchFamily="34" charset="77"/>
              </a:rPr>
              <a:t>: a lot of data in aggregate, but very few data points for each individual user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Promising hybrid AI approach: graph-learning recommender systems (GLRS) (Zhang et al., 2023) </a:t>
            </a:r>
          </a:p>
        </p:txBody>
      </p:sp>
    </p:spTree>
    <p:extLst>
      <p:ext uri="{BB962C8B-B14F-4D97-AF65-F5344CB8AC3E}">
        <p14:creationId xmlns:p14="http://schemas.microsoft.com/office/powerpoint/2010/main" val="110652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2) </a:t>
            </a:r>
            <a:r>
              <a:rPr lang="en-GB" sz="3600" b="1" dirty="0">
                <a:latin typeface="Book Antiqua" panose="02040602050305030304" pitchFamily="18" charset="0"/>
                <a:ea typeface="+mn-ea"/>
                <a:cs typeface="+mn-cs"/>
              </a:rPr>
              <a:t>Various User Tasks </a:t>
            </a:r>
            <a:endParaRPr lang="en-CH" sz="3600" b="1" dirty="0">
              <a:latin typeface="Book Antiqua" panose="02040602050305030304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C0BDE-4FCE-B8AA-D684-6FB3D39A1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4" b="5212"/>
          <a:stretch/>
        </p:blipFill>
        <p:spPr>
          <a:xfrm>
            <a:off x="838200" y="1690688"/>
            <a:ext cx="7772400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F8686-2BA9-17C3-8B87-34C88B9F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487" y="1690688"/>
            <a:ext cx="2581275" cy="1325563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latin typeface="Suisse Int'l" panose="020B0804000000000000" pitchFamily="34" charset="77"/>
              </a:rPr>
              <a:t>Andrew Ng</a:t>
            </a:r>
            <a:br>
              <a:rPr lang="en-GB" sz="1600" dirty="0">
                <a:latin typeface="Suisse Int'l" panose="020B0804000000000000" pitchFamily="34" charset="77"/>
              </a:rPr>
            </a:br>
            <a:r>
              <a:rPr lang="en-GB" sz="1600" dirty="0">
                <a:latin typeface="Suisse Int'l" panose="020B0804000000000000" pitchFamily="34" charset="77"/>
              </a:rPr>
              <a:t>TED Talk, 2022</a:t>
            </a:r>
            <a:br>
              <a:rPr lang="en-GB" sz="1600" dirty="0">
                <a:latin typeface="Suisse Int'l" panose="020B0804000000000000" pitchFamily="34" charset="77"/>
              </a:rPr>
            </a:br>
            <a:r>
              <a:rPr lang="en-GB" sz="1600" dirty="0">
                <a:latin typeface="Suisse Int'l" panose="020B0804000000000000" pitchFamily="34" charset="77"/>
              </a:rPr>
              <a:t>(predates ChatGPT)</a:t>
            </a:r>
            <a:endParaRPr lang="en-GB" sz="1400" dirty="0">
              <a:latin typeface="Suisse Int'l" panose="020B0804000000000000" pitchFamily="34" charset="77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E0F72-8E1D-72A5-9486-C4DE380ED1F3}"/>
              </a:ext>
            </a:extLst>
          </p:cNvPr>
          <p:cNvSpPr/>
          <p:nvPr/>
        </p:nvSpPr>
        <p:spPr>
          <a:xfrm>
            <a:off x="4943474" y="3214688"/>
            <a:ext cx="3328988" cy="22145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DB1627-D372-D975-4CC9-DF19C3FC08FE}"/>
              </a:ext>
            </a:extLst>
          </p:cNvPr>
          <p:cNvSpPr txBox="1">
            <a:spLocks/>
          </p:cNvSpPr>
          <p:nvPr/>
        </p:nvSpPr>
        <p:spPr>
          <a:xfrm>
            <a:off x="9086850" y="4020350"/>
            <a:ext cx="247173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7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FF0000"/>
                </a:solidFill>
                <a:latin typeface="Suisse Int'l" panose="020B0804000000000000" pitchFamily="34" charset="77"/>
              </a:rPr>
              <a:t>Not many working in these areas, but in aggregate represents enormous value.</a:t>
            </a:r>
            <a:endParaRPr lang="en-GB" sz="1400" dirty="0">
              <a:solidFill>
                <a:srgbClr val="FF0000"/>
              </a:solidFill>
              <a:latin typeface="Suisse Int'l" panose="020B0804000000000000" pitchFamily="34" charset="7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38659-0872-A971-B4B3-2533BE73103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272462" y="4464848"/>
            <a:ext cx="814388" cy="218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3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ED-Andrew-Ng-cut-1.mp4">
            <a:hlinkClick r:id="" action="ppaction://media"/>
            <a:extLst>
              <a:ext uri="{FF2B5EF4-FFF2-40B4-BE49-F238E27FC236}">
                <a16:creationId xmlns:a16="http://schemas.microsoft.com/office/drawing/2014/main" id="{E9D33DD3-4695-90D0-1759-7CCE2E9C8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59C10-7EFE-A701-A211-22D49ECFC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05578"/>
            <a:ext cx="7662862" cy="481012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Suisse Int'l" panose="020B0804000000000000" pitchFamily="34" charset="77"/>
              </a:rPr>
              <a:t>Andrew Ng, TED Talk, 2022 (3 minutes excerpt)</a:t>
            </a:r>
            <a:endParaRPr lang="en-GB" sz="1400" dirty="0">
              <a:solidFill>
                <a:schemeClr val="bg1"/>
              </a:solidFill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94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The Long Tail: Narrow AI?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5F2C0-E38A-EA6B-CF03-77CDAFC6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“Narrow AI” refers to machine learning models that are trained for one use case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Example: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classify animal in image as cat, dog, …, tiger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If model has never seen a giraffe in</a:t>
            </a:r>
            <a:br>
              <a:rPr lang="en-GB" sz="2000" dirty="0">
                <a:latin typeface="Suisse Int'l" panose="020B0804000000000000" pitchFamily="34" charset="77"/>
              </a:rPr>
            </a:br>
            <a:r>
              <a:rPr lang="en-GB" sz="2000" dirty="0">
                <a:latin typeface="Suisse Int'l" panose="020B0804000000000000" pitchFamily="34" charset="77"/>
              </a:rPr>
              <a:t>training data, it will classify it as any other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EDDA6B-7775-01D2-8A8D-E2E476B27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82" y="3104422"/>
            <a:ext cx="5137692" cy="307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Narrow vs. Broad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4450" cy="435133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000" b="1" dirty="0">
                <a:latin typeface="Suisse Int'l Semi Bold" panose="020B0804000000000000" pitchFamily="34" charset="77"/>
              </a:rPr>
              <a:t>Narrow AI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Specific use cases, high accuracy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Requires many specific data examples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In aggregate very expensive to build as we ned specific data and train a new model for each specific use case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Does not easily adapt to other tasks (but: transfer learning)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Does not easily adapt to another user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If data changes: needs to be retrained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6229350" y="1825625"/>
            <a:ext cx="5124450" cy="43513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 b="1" dirty="0">
                <a:latin typeface="Suisse Int'l Semi Bold" panose="020B0804000000000000" pitchFamily="34" charset="77"/>
              </a:rPr>
              <a:t>Broad AI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E.g. LLMs, Foundation Models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Generic, huge models (dozens to hundreds billions of parameters)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Emergent capabilities (Wei et al., 2022)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In-context learning / “few shots learners” (Brown et al., 2020)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train-then-fine-tune</a:t>
            </a:r>
            <a:r>
              <a:rPr lang="en-GB" sz="2000" dirty="0">
                <a:latin typeface="Suisse Int'l" panose="020B0804000000000000" pitchFamily="34" charset="77"/>
              </a:rPr>
              <a:t> or </a:t>
            </a: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prompt-based learning</a:t>
            </a:r>
          </a:p>
        </p:txBody>
      </p:sp>
      <p:pic>
        <p:nvPicPr>
          <p:cNvPr id="2050" name="Picture 2" descr="ChatGPT Logo PNG Images With Transparent Background">
            <a:extLst>
              <a:ext uri="{FF2B5EF4-FFF2-40B4-BE49-F238E27FC236}">
                <a16:creationId xmlns:a16="http://schemas.microsoft.com/office/drawing/2014/main" id="{F7283D73-6C7D-A4FB-24B9-802EA419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68" y="681038"/>
            <a:ext cx="1959864" cy="5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Line arrow: Anti-clockwise curve outline">
            <a:extLst>
              <a:ext uri="{FF2B5EF4-FFF2-40B4-BE49-F238E27FC236}">
                <a16:creationId xmlns:a16="http://schemas.microsoft.com/office/drawing/2014/main" id="{26B9E1B0-3F4B-3AF5-F5BF-993550338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80460">
            <a:off x="8044462" y="8000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8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34307E-E657-5E49-50CE-5347DF0A5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864"/>
          <a:stretch/>
        </p:blipFill>
        <p:spPr>
          <a:xfrm>
            <a:off x="838200" y="682213"/>
            <a:ext cx="4349471" cy="252177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31B4DF-14DF-3A90-D1C2-19394D14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912" y="1943100"/>
            <a:ext cx="4349472" cy="3328988"/>
          </a:xfrm>
        </p:spPr>
        <p:txBody>
          <a:bodyPr>
            <a:no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Wei et al. (2022)</a:t>
            </a:r>
          </a:p>
          <a:p>
            <a:pPr marL="0" indent="0">
              <a:lnSpc>
                <a:spcPct val="117000"/>
              </a:lnSpc>
              <a:buNone/>
            </a:pPr>
            <a:endParaRPr lang="en-GB" sz="20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Performance of models on many NLP and NLU tasks is only </a:t>
            </a:r>
            <a:r>
              <a:rPr lang="en-GB" sz="2000" b="1" dirty="0">
                <a:latin typeface="Suisse Int'l Semi Bold Italic" panose="020B0804000000000000" pitchFamily="34" charset="77"/>
              </a:rPr>
              <a:t>marginally better than random until a certain model size is reached.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985705-A643-1BB2-44A2-2E318967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914" y="365125"/>
            <a:ext cx="4814886" cy="13255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Emergent 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28828-F454-1709-DA40-E8C61DB4D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3" t="6465" r="4223"/>
          <a:stretch/>
        </p:blipFill>
        <p:spPr>
          <a:xfrm>
            <a:off x="639471" y="3300984"/>
            <a:ext cx="4548199" cy="32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06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>
                <a:latin typeface="Book Antiqua" panose="02040602050305030304" pitchFamily="18" charset="0"/>
                <a:ea typeface="+mn-ea"/>
                <a:cs typeface="+mn-cs"/>
              </a:rPr>
              <a:t>The Promise of Broad AI</a:t>
            </a:r>
            <a:endParaRPr lang="en-CH" sz="3600" b="1" dirty="0"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Train-then-fine-tune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>
                <a:latin typeface="Suisse Int'l" panose="020B0804000000000000" pitchFamily="34" charset="77"/>
                <a:cs typeface="Suisse Int'l Light Italic" panose="020B0304000000000000" pitchFamily="34" charset="-78"/>
              </a:rPr>
              <a:t>Pre-train large base model (base model for text, base model for image recognition, base model for video sequence analysis, etc.)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>
                <a:latin typeface="Suisse Int'l" panose="020B0804000000000000" pitchFamily="34" charset="77"/>
                <a:cs typeface="Suisse Int'l Light Italic" panose="020B0304000000000000" pitchFamily="34" charset="-78"/>
              </a:rPr>
              <a:t>Fine-tune model to specific use cases with few examples only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>
                <a:latin typeface="Suisse Int'l" panose="020B0804000000000000" pitchFamily="34" charset="77"/>
                <a:cs typeface="Suisse Int'l Light Italic" panose="020B0304000000000000" pitchFamily="34" charset="-78"/>
              </a:rPr>
              <a:t>Fine-tune model to specific user</a:t>
            </a:r>
            <a:endParaRPr lang="en-GB" sz="200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endParaRPr lang="en-GB" sz="200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2000">
                <a:latin typeface="Suisse Int'l" panose="020B0804000000000000" pitchFamily="34" charset="77"/>
              </a:rPr>
              <a:t> </a:t>
            </a:r>
            <a:r>
              <a:rPr lang="en-GB" sz="200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Prompt-based learning / In-context learning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>
                <a:latin typeface="Suisse Int'l" panose="020B0804000000000000" pitchFamily="34" charset="77"/>
                <a:cs typeface="Suisse Int'l Light Italic" panose="020B0304000000000000" pitchFamily="34" charset="-78"/>
              </a:rPr>
              <a:t>user gives an example or two (context)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>
                <a:latin typeface="Suisse Int'l" panose="020B0804000000000000" pitchFamily="34" charset="77"/>
                <a:cs typeface="Suisse Int'l Light Italic" panose="020B0304000000000000" pitchFamily="34" charset="-78"/>
              </a:rPr>
              <a:t>AI adapts based on example in context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>
                <a:latin typeface="Suisse Int'l" panose="020B0804000000000000" pitchFamily="34" charset="77"/>
                <a:cs typeface="Suisse Int'l Light Italic" panose="020B0304000000000000" pitchFamily="34" charset="-78"/>
              </a:rPr>
              <a:t>Context: GPT3 2K tokens, ChatGPT 4K tokens, GPT4 8k tokens, GPT4-32K 32K tokens</a:t>
            </a:r>
            <a:endParaRPr lang="en-GB" sz="2000" dirty="0">
              <a:latin typeface="Suisse Int'l" panose="020B0804000000000000" pitchFamily="34" charset="77"/>
              <a:cs typeface="Suisse Int'l Light Italic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4921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 Italic" panose="020B0804000000000000" pitchFamily="34" charset="77"/>
              </a:rPr>
              <a:t>How can AI systems learn from and adapt to humans and</a:t>
            </a:r>
            <a:br>
              <a:rPr lang="en-GB" sz="2400" dirty="0">
                <a:latin typeface="Suisse Int'l Italic" panose="020B0804000000000000" pitchFamily="34" charset="77"/>
              </a:rPr>
            </a:br>
            <a:r>
              <a:rPr lang="en-GB" sz="2400" dirty="0">
                <a:latin typeface="Suisse Int'l Italic" panose="020B0804000000000000" pitchFamily="34" charset="77"/>
              </a:rPr>
              <a:t>their environment for the competitive advantage of enterprises?</a:t>
            </a:r>
          </a:p>
          <a:p>
            <a:pPr marL="0" indent="0">
              <a:lnSpc>
                <a:spcPct val="117000"/>
              </a:lnSpc>
              <a:buNone/>
            </a:pPr>
            <a:endParaRPr lang="en-GB" sz="2400" dirty="0">
              <a:latin typeface="Suisse Int'l Italic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Adapting the RQ to study how adaptive AI system in writing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and editorial process of a manuscript can increase competitive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advantage of a scholarly publishing house.</a:t>
            </a:r>
          </a:p>
        </p:txBody>
      </p:sp>
    </p:spTree>
    <p:extLst>
      <p:ext uri="{BB962C8B-B14F-4D97-AF65-F5344CB8AC3E}">
        <p14:creationId xmlns:p14="http://schemas.microsoft.com/office/powerpoint/2010/main" val="331556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Tokens &amp; 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838200" y="3968015"/>
            <a:ext cx="10515600" cy="239859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What to put into the context?</a:t>
            </a:r>
          </a:p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New emerging discipline of “Prompt </a:t>
            </a:r>
            <a:r>
              <a:rPr lang="en-GB" sz="2000" dirty="0" err="1">
                <a:latin typeface="Suisse Int'l" panose="020B0804000000000000" pitchFamily="34" charset="77"/>
                <a:cs typeface="Suisse Int'l Light Italic" panose="020B0304000000000000" pitchFamily="34" charset="-78"/>
              </a:rPr>
              <a:t>Engnieering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”</a:t>
            </a:r>
          </a:p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Users may need to learn completely new strategies such as </a:t>
            </a:r>
            <a:r>
              <a:rPr lang="en-GB" sz="2000" dirty="0">
                <a:latin typeface="Suisse Int'l Book Italic" panose="020B0804000000000000" pitchFamily="34" charset="77"/>
                <a:cs typeface="Suisse Int'l Light Italic" panose="020B0304000000000000" pitchFamily="34" charset="-78"/>
              </a:rPr>
              <a:t>chain of thought 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prompting (Wei et al., 2023) and </a:t>
            </a:r>
            <a:r>
              <a:rPr lang="en-GB" sz="2000" dirty="0">
                <a:latin typeface="Suisse Int'l Book Italic" panose="020B0804000000000000" pitchFamily="34" charset="77"/>
                <a:cs typeface="Suisse Int'l Light Italic" panose="020B0304000000000000" pitchFamily="34" charset="-78"/>
              </a:rPr>
              <a:t>least-to-most prompting 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(Zhou et al.,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1B06-0A63-52FB-7F20-C7C30603314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7627534" cy="1921192"/>
          </a:xfrm>
          <a:prstGeom prst="roundRect">
            <a:avLst>
              <a:gd name="adj" fmla="val 24800"/>
            </a:avLst>
          </a:prstGeom>
          <a:solidFill>
            <a:schemeClr val="bg2"/>
          </a:solidFill>
        </p:spPr>
        <p:txBody>
          <a:bodyPr vert="horz" lIns="180000" tIns="108000" rIns="180000" bIns="10800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Given a text string (e.g., 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"</a:t>
            </a:r>
            <a:r>
              <a:rPr lang="en-GB" sz="2000" dirty="0" err="1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tiktoken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 is great!"</a:t>
            </a: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) and an encoding</a:t>
            </a:r>
            <a:b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</a:b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(e.g., 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"cl100k_base"</a:t>
            </a: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), a tokenizer can split the text string into</a:t>
            </a:r>
            <a:b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</a:b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a list of tokens: </a:t>
            </a:r>
            <a: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["t", "</a:t>
            </a:r>
            <a:r>
              <a:rPr lang="en-GB" sz="1800" dirty="0" err="1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ik</a:t>
            </a:r>
            <a: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", "token", " is", " great", "!"]</a:t>
            </a:r>
            <a:b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</a:br>
            <a:r>
              <a:rPr lang="en-GB" sz="12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dirty="0">
                <a:latin typeface="Suisse Int'l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Source: </a:t>
            </a:r>
            <a:r>
              <a:rPr lang="en-CH" sz="1200" dirty="0">
                <a:solidFill>
                  <a:schemeClr val="accent5"/>
                </a:solidFill>
                <a:latin typeface="Suisse Int'l" panose="020B0804000000000000" pitchFamily="34" charset="77"/>
              </a:rPr>
              <a:t>https://github.com/openai/openai-cookbook/blob/main/examples/How_to_count_tokens_with_tiktoken.ipynb</a:t>
            </a:r>
            <a:endParaRPr lang="en-GB" sz="1200" dirty="0">
              <a:solidFill>
                <a:schemeClr val="accent5"/>
              </a:solidFill>
              <a:latin typeface="Suisse Int'l" panose="020B0804000000000000" pitchFamily="34" charset="77"/>
              <a:ea typeface="Source Sans Pro" panose="020F0502020204030204" pitchFamily="34" charset="0"/>
              <a:cs typeface="Suisse Int'l Light Italic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408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B039A97-0C00-40AC-7FE9-4A4B6C0C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Intermezzo</a:t>
            </a:r>
          </a:p>
        </p:txBody>
      </p:sp>
      <p:pic>
        <p:nvPicPr>
          <p:cNvPr id="11" name="Picture 2" descr="Ugh Bored Sticker - Ugh Bored Boring Stickers">
            <a:extLst>
              <a:ext uri="{FF2B5EF4-FFF2-40B4-BE49-F238E27FC236}">
                <a16:creationId xmlns:a16="http://schemas.microsoft.com/office/drawing/2014/main" id="{AC942429-A632-5BF8-B418-39A9C5C2C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374" y="3350942"/>
            <a:ext cx="3507058" cy="35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AI: GitHub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Launched October 2021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AI-powered code completion tool by GitHub &amp; </a:t>
            </a:r>
            <a:r>
              <a:rPr lang="en-GB" sz="2400" dirty="0" err="1">
                <a:latin typeface="Suisse Int'l" panose="020B0804000000000000" pitchFamily="34" charset="77"/>
              </a:rPr>
              <a:t>OpenAI</a:t>
            </a: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Trained on public code repos on </a:t>
            </a:r>
            <a:r>
              <a:rPr lang="en-GB" sz="2400" dirty="0" err="1">
                <a:latin typeface="Suisse Int'l" panose="020B0804000000000000" pitchFamily="34" charset="77"/>
              </a:rPr>
              <a:t>GitHub.com</a:t>
            </a:r>
            <a:r>
              <a:rPr lang="en-GB" sz="2400" dirty="0">
                <a:latin typeface="Suisse Int'l" panose="020B0804000000000000" pitchFamily="34" charset="77"/>
              </a:rPr>
              <a:t>, </a:t>
            </a:r>
            <a:r>
              <a:rPr lang="en-GB" sz="2400" dirty="0" err="1">
                <a:latin typeface="Suisse Int'l" panose="020B0804000000000000" pitchFamily="34" charset="77"/>
              </a:rPr>
              <a:t>GitLab.com</a:t>
            </a:r>
            <a:r>
              <a:rPr lang="en-GB" sz="2400" dirty="0">
                <a:latin typeface="Suisse Int'l" panose="020B0804000000000000" pitchFamily="34" charset="77"/>
              </a:rPr>
              <a:t>, etc.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Provides suggestions for line completion and entire function blocks</a:t>
            </a:r>
          </a:p>
          <a:p>
            <a:pPr>
              <a:lnSpc>
                <a:spcPct val="120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Learns and adapts to user’s coding style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Aims to increase developer productivity</a:t>
            </a:r>
          </a:p>
          <a:p>
            <a:pPr lvl="1"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Provides boilerplate code, avoids errors (bugs), avoids looking up documentation</a:t>
            </a: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</p:txBody>
      </p:sp>
      <p:pic>
        <p:nvPicPr>
          <p:cNvPr id="4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4FA43DA0-B8AA-2F38-B3C7-6B25D405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365125"/>
            <a:ext cx="3794419" cy="17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87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628F90-6FFA-542E-CB97-D59FA888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05578"/>
            <a:ext cx="7662862" cy="481012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Suisse Int'l" panose="020B0804000000000000" pitchFamily="34" charset="77"/>
              </a:rPr>
              <a:t>GitHub Copilot, Promotional Video, 2022</a:t>
            </a:r>
            <a:endParaRPr lang="en-GB" sz="1400" dirty="0">
              <a:solidFill>
                <a:schemeClr val="bg1"/>
              </a:solidFill>
              <a:latin typeface="Suisse Int'l" panose="020B0804000000000000" pitchFamily="34" charset="77"/>
            </a:endParaRPr>
          </a:p>
        </p:txBody>
      </p:sp>
      <p:pic>
        <p:nvPicPr>
          <p:cNvPr id="9" name="GitHub-cut.mp4">
            <a:hlinkClick r:id="" action="ppaction://media"/>
            <a:extLst>
              <a:ext uri="{FF2B5EF4-FFF2-40B4-BE49-F238E27FC236}">
                <a16:creationId xmlns:a16="http://schemas.microsoft.com/office/drawing/2014/main" id="{926842D8-9C25-BDD5-49CA-030D68D56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GitHub Copilot Demo</a:t>
            </a:r>
          </a:p>
        </p:txBody>
      </p:sp>
      <p:pic>
        <p:nvPicPr>
          <p:cNvPr id="1028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0E214897-4062-01E9-1FDB-1E9C4829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442" y="4071940"/>
            <a:ext cx="2965743" cy="13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full logo transparent PNG - StickPNG">
            <a:extLst>
              <a:ext uri="{FF2B5EF4-FFF2-40B4-BE49-F238E27FC236}">
                <a16:creationId xmlns:a16="http://schemas.microsoft.com/office/drawing/2014/main" id="{E6FBFDA1-77A7-7A4D-4EB2-12CA26884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3" y="2360432"/>
            <a:ext cx="2671883" cy="137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E7E22-B335-C21B-274C-38B501BC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4" y="1414757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9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Menti – GitHub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  <a:hlinkClick r:id="rId2"/>
              </a:rPr>
              <a:t>https://www.mentimeter.com/app/dashboard</a:t>
            </a:r>
            <a:r>
              <a:rPr lang="en-GB" sz="2400" dirty="0">
                <a:latin typeface="Suisse Int'l" panose="020B0804000000000000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8635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3) Joint Task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AI agents need to adapt as part of human-AI teams (</a:t>
            </a:r>
            <a:r>
              <a:rPr lang="en-GB" sz="2400" dirty="0" err="1">
                <a:latin typeface="Suisse Int'l" panose="020B0804000000000000" pitchFamily="34" charset="77"/>
              </a:rPr>
              <a:t>Zaho</a:t>
            </a:r>
            <a:r>
              <a:rPr lang="en-GB" sz="2400" dirty="0">
                <a:latin typeface="Suisse Int'l" panose="020B0804000000000000" pitchFamily="34" charset="77"/>
              </a:rPr>
              <a:t> et al., 2022):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goals and intentions of the human teammates;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cognitive features of the human;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physical factors of the human in robot-human interactions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(e.g., fatigue of the human); and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adaptation of learned human models to transfer a learned model to interaction with another human.</a:t>
            </a:r>
          </a:p>
        </p:txBody>
      </p:sp>
    </p:spTree>
    <p:extLst>
      <p:ext uri="{BB962C8B-B14F-4D97-AF65-F5344CB8AC3E}">
        <p14:creationId xmlns:p14="http://schemas.microsoft.com/office/powerpoint/2010/main" val="1208052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4) Others Agents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AI may adapt to other agents: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changing team composition (new human members, other AI agents)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 should account for effects of its own actions on other agents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4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Multiagent reinforcement learning (MARL):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 agent is trained based on the effect of its actions on the environment while consider potential (re)actions of the other agents (</a:t>
            </a:r>
            <a:r>
              <a:rPr lang="en-GB" sz="2400" dirty="0" err="1">
                <a:latin typeface="Suisse Int'l" panose="020B0804000000000000" pitchFamily="34" charset="77"/>
              </a:rPr>
              <a:t>Canese</a:t>
            </a:r>
            <a:r>
              <a:rPr lang="en-GB" sz="2400" dirty="0">
                <a:latin typeface="Suisse Int'l" panose="020B0804000000000000" pitchFamily="34" charset="77"/>
              </a:rPr>
              <a:t> et al., 2021).</a:t>
            </a:r>
          </a:p>
          <a:p>
            <a:pPr>
              <a:lnSpc>
                <a:spcPct val="120000"/>
              </a:lnSpc>
            </a:pPr>
            <a:r>
              <a:rPr lang="en-GB" sz="2400" dirty="0" err="1">
                <a:latin typeface="Suisse Int'l" panose="020B0804000000000000" pitchFamily="34" charset="77"/>
              </a:rPr>
              <a:t>MARLtrained</a:t>
            </a:r>
            <a:r>
              <a:rPr lang="en-GB" sz="2400" dirty="0">
                <a:latin typeface="Suisse Int'l" panose="020B0804000000000000" pitchFamily="34" charset="77"/>
              </a:rPr>
              <a:t> AI agent show high adaptability to other agents.</a:t>
            </a: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5806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5) Changing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200" dirty="0">
                <a:latin typeface="Suisse Int'l" panose="020B0804000000000000" pitchFamily="34" charset="77"/>
              </a:rPr>
              <a:t>Societal trends, political or legal changes, etc.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</a:rPr>
              <a:t>concept drift</a:t>
            </a:r>
            <a:r>
              <a:rPr lang="en-GB" sz="2200" dirty="0">
                <a:latin typeface="Suisse Int'l" panose="020B0804000000000000" pitchFamily="34" charset="77"/>
              </a:rPr>
              <a:t>: changes to objectives that AI models were designed for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</a:rPr>
              <a:t>data drift</a:t>
            </a:r>
            <a:r>
              <a:rPr lang="en-GB" sz="2200" dirty="0">
                <a:latin typeface="Suisse Int'l" panose="020B0804000000000000" pitchFamily="34" charset="77"/>
              </a:rPr>
              <a:t>: changes in the data distribution (Lu et al., 2020)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2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Requires re-training of AI model to adapt:</a:t>
            </a:r>
          </a:p>
          <a:p>
            <a:pPr>
              <a:lnSpc>
                <a:spcPct val="120000"/>
              </a:lnSpc>
            </a:pP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Online training: continuous training and redeploy of AI model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  <a:sym typeface="Wingdings" pitchFamily="2" charset="2"/>
              </a:rPr>
              <a:t>Model drift</a:t>
            </a: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: performance of continuously retrained model degrades over time</a:t>
            </a:r>
            <a:endParaRPr lang="en-GB" sz="22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6994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B95CA-C30B-154E-41B5-8A1CF169A636}"/>
              </a:ext>
            </a:extLst>
          </p:cNvPr>
          <p:cNvSpPr/>
          <p:nvPr/>
        </p:nvSpPr>
        <p:spPr>
          <a:xfrm>
            <a:off x="0" y="0"/>
            <a:ext cx="12192000" cy="638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624"/>
            <a:ext cx="9144000" cy="85725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dirty="0">
                <a:latin typeface="Book Antiqua" panose="02040602050305030304" pitchFamily="18" charset="0"/>
              </a:rPr>
              <a:t>Competitive Advantage of AI</a:t>
            </a:r>
            <a:endParaRPr lang="en-CH" sz="1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93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Adaptive Hybrid AI 				[slides, video]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Intermezzo: GitHub Copilot		[demo]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Competitive Advantage of AI 		[slides, hands-on, discussion]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Wrap-up 					[slide, video]</a:t>
            </a:r>
          </a:p>
        </p:txBody>
      </p:sp>
    </p:spTree>
    <p:extLst>
      <p:ext uri="{BB962C8B-B14F-4D97-AF65-F5344CB8AC3E}">
        <p14:creationId xmlns:p14="http://schemas.microsoft.com/office/powerpoint/2010/main" val="3745265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solidFill>
                  <a:srgbClr val="FF0000"/>
                </a:solidFill>
                <a:latin typeface="Book Antiqua" panose="02040602050305030304" pitchFamily="18" charset="0"/>
                <a:ea typeface="+mn-ea"/>
                <a:cs typeface="+mn-cs"/>
              </a:rPr>
              <a:t>Competitive Advantage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200" dirty="0">
                <a:latin typeface="Suisse Int'l" panose="020B0804000000000000" pitchFamily="34" charset="77"/>
              </a:rPr>
              <a:t>…. Add from papers, bullet points</a:t>
            </a:r>
          </a:p>
        </p:txBody>
      </p:sp>
    </p:spTree>
    <p:extLst>
      <p:ext uri="{BB962C8B-B14F-4D97-AF65-F5344CB8AC3E}">
        <p14:creationId xmlns:p14="http://schemas.microsoft.com/office/powerpoint/2010/main" val="597251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3000"/>
              </a:lnSpc>
            </a:pPr>
            <a:r>
              <a:rPr lang="en-GB" sz="1600" dirty="0">
                <a:latin typeface="Suisse Int'l" panose="020B0804000000000000" pitchFamily="34" charset="77"/>
              </a:rPr>
              <a:t>Brown, T., et al. (2020). Language Models are Few-Shot Learners. arXiv:2005.14165</a:t>
            </a:r>
          </a:p>
          <a:p>
            <a:pPr>
              <a:lnSpc>
                <a:spcPct val="113000"/>
              </a:lnSpc>
            </a:pPr>
            <a:r>
              <a:rPr lang="en-GB" sz="1600" dirty="0" err="1">
                <a:latin typeface="Suisse Int'l" panose="020B0804000000000000" pitchFamily="34" charset="77"/>
              </a:rPr>
              <a:t>Canese</a:t>
            </a:r>
            <a:r>
              <a:rPr lang="en-GB" sz="1600" dirty="0">
                <a:latin typeface="Suisse Int'l" panose="020B0804000000000000" pitchFamily="34" charset="77"/>
              </a:rPr>
              <a:t>, L., et al. (2021). Multi-Agent Reinforcement Learning: A Review of Challenges and Applications. </a:t>
            </a:r>
            <a:r>
              <a:rPr lang="en-GB" sz="1600" dirty="0">
                <a:latin typeface="Suisse Int'l Book Italic" panose="020B0804000000000000" pitchFamily="34" charset="77"/>
              </a:rPr>
              <a:t>Applied Sciences</a:t>
            </a:r>
            <a:r>
              <a:rPr lang="en-GB" sz="1600" dirty="0">
                <a:latin typeface="Suisse Int'l" panose="020B0804000000000000" pitchFamily="34" charset="77"/>
              </a:rPr>
              <a:t>. </a:t>
            </a:r>
            <a:r>
              <a:rPr lang="en-GB" sz="1600" dirty="0" err="1">
                <a:latin typeface="Suisse Int'l" panose="020B0804000000000000" pitchFamily="34" charset="77"/>
              </a:rPr>
              <a:t>doi</a:t>
            </a:r>
            <a:r>
              <a:rPr lang="en-GB" sz="1600" dirty="0">
                <a:latin typeface="Suisse Int'l" panose="020B0804000000000000" pitchFamily="34" charset="77"/>
              </a:rPr>
              <a:t>: 10.3390/app11114948</a:t>
            </a:r>
          </a:p>
          <a:p>
            <a:pPr>
              <a:lnSpc>
                <a:spcPct val="113000"/>
              </a:lnSpc>
            </a:pPr>
            <a:r>
              <a:rPr lang="en-GB" sz="1600" dirty="0" err="1">
                <a:latin typeface="Suisse Int'l" panose="020B0804000000000000" pitchFamily="34" charset="77"/>
              </a:rPr>
              <a:t>d’Avila</a:t>
            </a:r>
            <a:r>
              <a:rPr lang="en-GB" sz="1600" dirty="0">
                <a:latin typeface="Suisse Int'l" panose="020B0804000000000000" pitchFamily="34" charset="77"/>
              </a:rPr>
              <a:t> </a:t>
            </a:r>
            <a:r>
              <a:rPr lang="en-GB" sz="1600" dirty="0" err="1">
                <a:latin typeface="Suisse Int'l" panose="020B0804000000000000" pitchFamily="34" charset="77"/>
              </a:rPr>
              <a:t>Garcez</a:t>
            </a:r>
            <a:r>
              <a:rPr lang="en-GB" sz="1600" dirty="0">
                <a:latin typeface="Suisse Int'l" panose="020B0804000000000000" pitchFamily="34" charset="77"/>
              </a:rPr>
              <a:t>, A., &amp; Lamb, L. (2023). </a:t>
            </a:r>
            <a:r>
              <a:rPr lang="en-GB" sz="1600" dirty="0" err="1">
                <a:latin typeface="Suisse Int'l" panose="020B0804000000000000" pitchFamily="34" charset="77"/>
              </a:rPr>
              <a:t>Neurosymbolic</a:t>
            </a:r>
            <a:r>
              <a:rPr lang="en-GB" sz="1600" dirty="0">
                <a:latin typeface="Suisse Int'l" panose="020B0804000000000000" pitchFamily="34" charset="77"/>
              </a:rPr>
              <a:t> AI: The 3rd wave. </a:t>
            </a:r>
            <a:r>
              <a:rPr lang="en-GB" sz="1600" dirty="0">
                <a:latin typeface="Suisse Int'l Italic" panose="020B0804000000000000" pitchFamily="34" charset="77"/>
              </a:rPr>
              <a:t>Artificial Intelligence Review</a:t>
            </a:r>
            <a:r>
              <a:rPr lang="en-GB" sz="1600" dirty="0">
                <a:latin typeface="Suisse Int'l" panose="020B0804000000000000" pitchFamily="34" charset="77"/>
              </a:rPr>
              <a:t>. </a:t>
            </a:r>
            <a:r>
              <a:rPr lang="en-GB" sz="1600" dirty="0" err="1">
                <a:latin typeface="Suisse Int'l" panose="020B0804000000000000" pitchFamily="34" charset="77"/>
              </a:rPr>
              <a:t>doi</a:t>
            </a:r>
            <a:r>
              <a:rPr lang="en-GB" sz="1600" dirty="0">
                <a:latin typeface="Suisse Int'l" panose="020B0804000000000000" pitchFamily="34" charset="77"/>
              </a:rPr>
              <a:t>: 10.1007/s10462-023-10448-w</a:t>
            </a:r>
          </a:p>
          <a:p>
            <a:pPr>
              <a:lnSpc>
                <a:spcPct val="113000"/>
              </a:lnSpc>
            </a:pPr>
            <a:r>
              <a:rPr lang="en-GB" sz="1600" dirty="0">
                <a:latin typeface="Suisse Int'l" panose="020B0804000000000000" pitchFamily="34" charset="77"/>
              </a:rPr>
              <a:t>Wei, J., et al. (2022). Emergent Abilities of Large Language Models. arXiv:2206.07682</a:t>
            </a:r>
          </a:p>
          <a:p>
            <a:pPr>
              <a:lnSpc>
                <a:spcPct val="113000"/>
              </a:lnSpc>
            </a:pPr>
            <a:r>
              <a:rPr lang="en-GB" sz="1600" dirty="0">
                <a:latin typeface="Suisse Int'l" panose="020B0804000000000000" pitchFamily="34" charset="77"/>
              </a:rPr>
              <a:t>Wei, J., et al. (2023). Chain-of-Thought Prompting Elicits Reasoning in Large Language Models. arXiv:2201.11903</a:t>
            </a:r>
          </a:p>
          <a:p>
            <a:pPr>
              <a:lnSpc>
                <a:spcPct val="113000"/>
              </a:lnSpc>
            </a:pPr>
            <a:r>
              <a:rPr lang="en-GB" sz="1600" dirty="0">
                <a:latin typeface="Suisse Int'l" panose="020B0804000000000000" pitchFamily="34" charset="77"/>
              </a:rPr>
              <a:t>Zhang, L., et al. (2023). Recommending on graphs: A comprehensive review from a data perspective. </a:t>
            </a:r>
            <a:r>
              <a:rPr lang="en-GB" sz="1600" dirty="0">
                <a:latin typeface="Suisse Int'l Italic" panose="020B0804000000000000" pitchFamily="34" charset="77"/>
              </a:rPr>
              <a:t>User </a:t>
            </a:r>
            <a:r>
              <a:rPr lang="en-GB" sz="1600" dirty="0" err="1">
                <a:latin typeface="Suisse Int'l Italic" panose="020B0804000000000000" pitchFamily="34" charset="77"/>
              </a:rPr>
              <a:t>Modeling</a:t>
            </a:r>
            <a:r>
              <a:rPr lang="en-GB" sz="1600" dirty="0">
                <a:latin typeface="Suisse Int'l Italic" panose="020B0804000000000000" pitchFamily="34" charset="77"/>
              </a:rPr>
              <a:t> and User-Adapted Interaction.</a:t>
            </a:r>
            <a:r>
              <a:rPr lang="en-GB" sz="1600" dirty="0">
                <a:latin typeface="Suisse Int'l" panose="020B0804000000000000" pitchFamily="34" charset="77"/>
              </a:rPr>
              <a:t> </a:t>
            </a:r>
            <a:r>
              <a:rPr lang="en-GB" sz="1600" dirty="0" err="1">
                <a:latin typeface="Suisse Int'l" panose="020B0804000000000000" pitchFamily="34" charset="77"/>
              </a:rPr>
              <a:t>doi</a:t>
            </a:r>
            <a:r>
              <a:rPr lang="en-GB" sz="1600" dirty="0">
                <a:latin typeface="Suisse Int'l" panose="020B0804000000000000" pitchFamily="34" charset="77"/>
              </a:rPr>
              <a:t>: 10.1007/s11257-023-09359-w</a:t>
            </a:r>
          </a:p>
          <a:p>
            <a:pPr>
              <a:lnSpc>
                <a:spcPct val="113000"/>
              </a:lnSpc>
            </a:pPr>
            <a:r>
              <a:rPr lang="en-GB" sz="1600" dirty="0">
                <a:latin typeface="Suisse Int'l" panose="020B0804000000000000" pitchFamily="34" charset="77"/>
              </a:rPr>
              <a:t>Zhao, M., et al. (2022). The Role of Adaptation in Collective Human–AI Teaming. </a:t>
            </a:r>
            <a:r>
              <a:rPr lang="en-GB" sz="1600" dirty="0">
                <a:latin typeface="Suisse Int'l Book Italic" panose="020B0804000000000000" pitchFamily="34" charset="77"/>
              </a:rPr>
              <a:t>Topics in Cognitive Science</a:t>
            </a:r>
            <a:r>
              <a:rPr lang="en-GB" sz="1600" dirty="0">
                <a:latin typeface="Suisse Int'l" panose="020B0804000000000000" pitchFamily="34" charset="77"/>
              </a:rPr>
              <a:t>. </a:t>
            </a:r>
            <a:r>
              <a:rPr lang="en-GB" sz="1600" dirty="0" err="1">
                <a:latin typeface="Suisse Int'l" panose="020B0804000000000000" pitchFamily="34" charset="77"/>
              </a:rPr>
              <a:t>doi</a:t>
            </a:r>
            <a:r>
              <a:rPr lang="en-GB" sz="1600" dirty="0">
                <a:latin typeface="Suisse Int'l" panose="020B0804000000000000" pitchFamily="34" charset="77"/>
              </a:rPr>
              <a:t>: 10.1111/tops.12633</a:t>
            </a:r>
          </a:p>
        </p:txBody>
      </p:sp>
    </p:spTree>
    <p:extLst>
      <p:ext uri="{BB962C8B-B14F-4D97-AF65-F5344CB8AC3E}">
        <p14:creationId xmlns:p14="http://schemas.microsoft.com/office/powerpoint/2010/main" val="3297943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cKinsey-Art-Cut.mp4">
            <a:hlinkClick r:id="" action="ppaction://media"/>
            <a:extLst>
              <a:ext uri="{FF2B5EF4-FFF2-40B4-BE49-F238E27FC236}">
                <a16:creationId xmlns:a16="http://schemas.microsoft.com/office/drawing/2014/main" id="{CC060E3F-AA78-8FA0-A47C-DBFAA98CF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0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From AI to Hybrid Intelligence 		[slides]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Adaptive Hybrid AI 				[slides, video]</a:t>
            </a:r>
          </a:p>
          <a:p>
            <a:pPr marL="457200" lvl="1" indent="0">
              <a:lnSpc>
                <a:spcPct val="117000"/>
              </a:lnSpc>
              <a:buNone/>
            </a:pPr>
            <a:r>
              <a:rPr lang="en-GB" dirty="0">
                <a:latin typeface="Suisse Int'l" panose="020B0804000000000000" pitchFamily="34" charset="77"/>
              </a:rPr>
              <a:t>Intermezzo: GitHub Copilot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Competitive Advantage of AI 		[slides, hands-on, discussion]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Wrap-up 					[slide, video]</a:t>
            </a:r>
          </a:p>
        </p:txBody>
      </p:sp>
    </p:spTree>
    <p:extLst>
      <p:ext uri="{BB962C8B-B14F-4D97-AF65-F5344CB8AC3E}">
        <p14:creationId xmlns:p14="http://schemas.microsoft.com/office/powerpoint/2010/main" val="234989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FD0C6-8857-8343-7078-078AC0B8BAB6}"/>
              </a:ext>
            </a:extLst>
          </p:cNvPr>
          <p:cNvSpPr/>
          <p:nvPr/>
        </p:nvSpPr>
        <p:spPr>
          <a:xfrm>
            <a:off x="0" y="0"/>
            <a:ext cx="12192000" cy="638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624"/>
            <a:ext cx="9144000" cy="85725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dirty="0">
                <a:latin typeface="Book Antiqua" panose="02040602050305030304" pitchFamily="18" charset="0"/>
              </a:rPr>
              <a:t>From AI to Hybrid Intelligence</a:t>
            </a:r>
            <a:endParaRPr lang="en-CH" sz="1600" dirty="0">
              <a:latin typeface="Book Antiqua" panose="0204060205030503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4425FC0-48FB-667C-0492-F06FEAA7372F}"/>
              </a:ext>
            </a:extLst>
          </p:cNvPr>
          <p:cNvSpPr/>
          <p:nvPr/>
        </p:nvSpPr>
        <p:spPr>
          <a:xfrm rot="21020445">
            <a:off x="1743074" y="3134269"/>
            <a:ext cx="1643063" cy="557213"/>
          </a:xfrm>
          <a:prstGeom prst="roundRect">
            <a:avLst>
              <a:gd name="adj" fmla="val 3072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rgbClr val="FFFF00"/>
                </a:solidFill>
                <a:latin typeface="Book Antiqua" panose="02040602050305030304" pitchFamily="18" charset="0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44105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From AI to Hybrid Intelligence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C3B798-406A-8D4A-97C2-F08E09307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29" y="1712990"/>
            <a:ext cx="5935341" cy="449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From AI to Hybrid Intelligence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A0C77B-928C-5D1A-DA52-4BF91F37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1723169"/>
            <a:ext cx="6065282" cy="40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Arrow Down outline">
            <a:extLst>
              <a:ext uri="{FF2B5EF4-FFF2-40B4-BE49-F238E27FC236}">
                <a16:creationId xmlns:a16="http://schemas.microsoft.com/office/drawing/2014/main" id="{D329E712-32DA-F26B-0C40-CA741A861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638800" y="4825392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0ADE-B4A4-796D-6BED-1CF279A38F69}"/>
              </a:ext>
            </a:extLst>
          </p:cNvPr>
          <p:cNvSpPr txBox="1"/>
          <p:nvPr/>
        </p:nvSpPr>
        <p:spPr>
          <a:xfrm>
            <a:off x="5264161" y="5814621"/>
            <a:ext cx="320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</a:t>
            </a:r>
            <a:r>
              <a:rPr lang="en-CH" dirty="0">
                <a:solidFill>
                  <a:srgbClr val="FF0000"/>
                </a:solidFill>
              </a:rPr>
              <a:t>lso: Neuro-symbolic AI, MAKE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99F81-A55C-7351-F30C-46044470B976}"/>
              </a:ext>
            </a:extLst>
          </p:cNvPr>
          <p:cNvSpPr txBox="1"/>
          <p:nvPr/>
        </p:nvSpPr>
        <p:spPr>
          <a:xfrm>
            <a:off x="652897" y="2355330"/>
            <a:ext cx="20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CH" dirty="0">
                <a:solidFill>
                  <a:schemeClr val="accent5">
                    <a:lumMod val="75000"/>
                  </a:schemeClr>
                </a:solidFill>
              </a:rPr>
              <a:t>lso: Connectionist</a:t>
            </a:r>
            <a:br>
              <a:rPr lang="en-CH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CH" dirty="0">
                <a:solidFill>
                  <a:schemeClr val="accent5">
                    <a:lumMod val="75000"/>
                  </a:schemeClr>
                </a:solidFill>
              </a:rPr>
              <a:t>or Sub-symbolic AI</a:t>
            </a:r>
          </a:p>
        </p:txBody>
      </p:sp>
      <p:pic>
        <p:nvPicPr>
          <p:cNvPr id="7" name="Graphic 6" descr="Arrow Down outline">
            <a:extLst>
              <a:ext uri="{FF2B5EF4-FFF2-40B4-BE49-F238E27FC236}">
                <a16:creationId xmlns:a16="http://schemas.microsoft.com/office/drawing/2014/main" id="{572DC559-BCDA-EF9C-B57B-5D42A2B8C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692659" y="22056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From AI to Hybrid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 Italic" panose="020B0804000000000000" pitchFamily="34" charset="77"/>
              </a:rPr>
              <a:t>Hybrid AI </a:t>
            </a:r>
            <a:r>
              <a:rPr lang="en-GB" sz="2400" dirty="0">
                <a:latin typeface="Suisse Int'l" panose="020B0804000000000000" pitchFamily="34" charset="77"/>
              </a:rPr>
              <a:t>refers to systems combining symbolic and sub-symbolic approaches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Anywhere from loosely coupled to tightly integrated (</a:t>
            </a:r>
            <a:r>
              <a:rPr lang="en-GB" sz="2400" dirty="0" err="1">
                <a:latin typeface="Suisse Int'l" panose="020B0804000000000000" pitchFamily="34" charset="77"/>
              </a:rPr>
              <a:t>d’Avila</a:t>
            </a:r>
            <a:r>
              <a:rPr lang="en-GB" sz="2400" dirty="0">
                <a:latin typeface="Suisse Int'l" panose="020B0804000000000000" pitchFamily="34" charset="77"/>
              </a:rPr>
              <a:t> </a:t>
            </a:r>
            <a:r>
              <a:rPr lang="en-GB" sz="2400" dirty="0" err="1">
                <a:latin typeface="Suisse Int'l" panose="020B0804000000000000" pitchFamily="34" charset="77"/>
              </a:rPr>
              <a:t>Garcez</a:t>
            </a:r>
            <a:r>
              <a:rPr lang="en-GB" sz="2400" dirty="0">
                <a:latin typeface="Suisse Int'l" panose="020B0804000000000000" pitchFamily="34" charset="77"/>
              </a:rPr>
              <a:t> &amp; Lamb, 2023)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Loosely coupled typically involves a human →</a:t>
            </a:r>
            <a:r>
              <a:rPr lang="en-GB" sz="2400" dirty="0">
                <a:latin typeface="Suisse Int'l" panose="020B0804000000000000" pitchFamily="34" charset="77"/>
                <a:sym typeface="Wingdings" pitchFamily="2" charset="2"/>
              </a:rPr>
              <a:t> </a:t>
            </a:r>
            <a:r>
              <a:rPr lang="en-GB" sz="2400" dirty="0">
                <a:latin typeface="Suisse Int'l" panose="020B0804000000000000" pitchFamily="34" charset="77"/>
              </a:rPr>
              <a:t>human-in-the-loop (HITL)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Tightly integrated: neuro-symbolic AI</a:t>
            </a:r>
          </a:p>
        </p:txBody>
      </p:sp>
    </p:spTree>
    <p:extLst>
      <p:ext uri="{BB962C8B-B14F-4D97-AF65-F5344CB8AC3E}">
        <p14:creationId xmlns:p14="http://schemas.microsoft.com/office/powerpoint/2010/main" val="203645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From AI to Hybrid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Hybrid intelligent systems: humans and AI work together towards common goals, </a:t>
            </a:r>
            <a:r>
              <a:rPr lang="en-GB" sz="2400" dirty="0">
                <a:latin typeface="Suisse Int'l Italic" panose="020B0804000000000000" pitchFamily="34" charset="77"/>
              </a:rPr>
              <a:t>augmenting</a:t>
            </a:r>
            <a:r>
              <a:rPr lang="en-GB" sz="2400" dirty="0">
                <a:latin typeface="Suisse Int'l" panose="020B0804000000000000" pitchFamily="34" charset="77"/>
              </a:rPr>
              <a:t> the human intellect and overcoming human limitations and cognitive biases (</a:t>
            </a:r>
            <a:r>
              <a:rPr lang="en-GB" sz="2400" dirty="0" err="1">
                <a:latin typeface="Suisse Int'l" panose="020B0804000000000000" pitchFamily="34" charset="77"/>
              </a:rPr>
              <a:t>Akata</a:t>
            </a:r>
            <a:r>
              <a:rPr lang="en-GB" sz="2400" dirty="0">
                <a:latin typeface="Suisse Int'l" panose="020B0804000000000000" pitchFamily="34" charset="77"/>
              </a:rPr>
              <a:t> et al., 2020). </a:t>
            </a:r>
          </a:p>
          <a:p>
            <a:pPr>
              <a:lnSpc>
                <a:spcPct val="117000"/>
              </a:lnSpc>
            </a:pPr>
            <a:r>
              <a:rPr lang="en-GB" sz="2400" dirty="0" err="1">
                <a:latin typeface="Suisse Int'l" panose="020B0804000000000000" pitchFamily="34" charset="77"/>
              </a:rPr>
              <a:t>Korteling</a:t>
            </a:r>
            <a:r>
              <a:rPr lang="en-GB" sz="2400" dirty="0">
                <a:latin typeface="Suisse Int'l" panose="020B0804000000000000" pitchFamily="34" charset="77"/>
              </a:rPr>
              <a:t> et al. (2021):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cognitive abilities of human intelligence are limited by the biological substrate and biological and evolutionary origin of intelligence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improve outcomes of AI system by developing human-aware AI systems that support human decision-making rather than pursuing Artificial General Intelligence </a:t>
            </a:r>
          </a:p>
        </p:txBody>
      </p:sp>
    </p:spTree>
    <p:extLst>
      <p:ext uri="{BB962C8B-B14F-4D97-AF65-F5344CB8AC3E}">
        <p14:creationId xmlns:p14="http://schemas.microsoft.com/office/powerpoint/2010/main" val="3765406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3058</TotalTime>
  <Words>1443</Words>
  <Application>Microsoft Macintosh PowerPoint</Application>
  <PresentationFormat>Widescreen</PresentationFormat>
  <Paragraphs>141</Paragraphs>
  <Slides>32</Slides>
  <Notes>1</Notes>
  <HiddenSlides>8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Book Antiqua</vt:lpstr>
      <vt:lpstr>Calibri</vt:lpstr>
      <vt:lpstr>Calibri Light</vt:lpstr>
      <vt:lpstr>Suisse Int'l</vt:lpstr>
      <vt:lpstr>Suisse Int'l Book Italic</vt:lpstr>
      <vt:lpstr>Suisse Int'l Italic</vt:lpstr>
      <vt:lpstr>Suisse Int'l Light Italic</vt:lpstr>
      <vt:lpstr>Suisse Int'l Semi Bold</vt:lpstr>
      <vt:lpstr>Suisse Int'l Semi Bold Italic</vt:lpstr>
      <vt:lpstr>Office Theme</vt:lpstr>
      <vt:lpstr>PowerPoint Presentation</vt:lpstr>
      <vt:lpstr>Research Question</vt:lpstr>
      <vt:lpstr>Outline</vt:lpstr>
      <vt:lpstr>Outline</vt:lpstr>
      <vt:lpstr>PowerPoint Presentation</vt:lpstr>
      <vt:lpstr>From AI to Hybrid Intelligence</vt:lpstr>
      <vt:lpstr>From AI to Hybrid Intelligence</vt:lpstr>
      <vt:lpstr>From AI to Hybrid Intelligence</vt:lpstr>
      <vt:lpstr>From AI to Hybrid Intelligence</vt:lpstr>
      <vt:lpstr>From AI to Hybrid Intelligence</vt:lpstr>
      <vt:lpstr>PowerPoint Presentation</vt:lpstr>
      <vt:lpstr>Adaptive AI Systems</vt:lpstr>
      <vt:lpstr>Adaptive AI – 1) Different User Needs</vt:lpstr>
      <vt:lpstr>Adaptive AI – 2) Various User Tasks </vt:lpstr>
      <vt:lpstr>PowerPoint Presentation</vt:lpstr>
      <vt:lpstr>The Long Tail: Narrow AI?</vt:lpstr>
      <vt:lpstr>Narrow vs. Broad AI</vt:lpstr>
      <vt:lpstr>Emergent Abilities</vt:lpstr>
      <vt:lpstr>The Promise of Broad AI</vt:lpstr>
      <vt:lpstr>Tokens &amp; Context</vt:lpstr>
      <vt:lpstr>Intermezzo</vt:lpstr>
      <vt:lpstr>Adaptive AI: GitHub Copilot</vt:lpstr>
      <vt:lpstr>PowerPoint Presentation</vt:lpstr>
      <vt:lpstr>GitHub Copilot Demo</vt:lpstr>
      <vt:lpstr>Menti – GitHub Copilot</vt:lpstr>
      <vt:lpstr>Adaptive AI – 3) Joint Task Completion</vt:lpstr>
      <vt:lpstr>Adaptive AI – 4) Others Agents </vt:lpstr>
      <vt:lpstr>Adaptive AI – 5) Changing Environment</vt:lpstr>
      <vt:lpstr>PowerPoint Presentation</vt:lpstr>
      <vt:lpstr>Competitive Advantage of AI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Editor</dc:creator>
  <cp:lastModifiedBy>Editor</cp:lastModifiedBy>
  <cp:revision>55</cp:revision>
  <dcterms:created xsi:type="dcterms:W3CDTF">2023-04-25T08:50:50Z</dcterms:created>
  <dcterms:modified xsi:type="dcterms:W3CDTF">2023-05-09T12:59:36Z</dcterms:modified>
</cp:coreProperties>
</file>